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</p:sldMasterIdLst>
  <p:notesMasterIdLst>
    <p:notesMasterId r:id="rId7"/>
  </p:notesMasterIdLst>
  <p:handoutMasterIdLst>
    <p:handoutMasterId r:id="rId8"/>
  </p:handoutMasterIdLst>
  <p:sldIdLst>
    <p:sldId id="256" r:id="rId2"/>
    <p:sldId id="258" r:id="rId3"/>
    <p:sldId id="257" r:id="rId4"/>
    <p:sldId id="259" r:id="rId5"/>
    <p:sldId id="260" r:id="rId6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07">
          <p15:clr>
            <a:srgbClr val="A4A3A4"/>
          </p15:clr>
        </p15:guide>
        <p15:guide id="2" orient="horz" pos="1274">
          <p15:clr>
            <a:srgbClr val="A4A3A4"/>
          </p15:clr>
        </p15:guide>
        <p15:guide id="3" orient="horz" pos="114">
          <p15:clr>
            <a:srgbClr val="A4A3A4"/>
          </p15:clr>
        </p15:guide>
        <p15:guide id="4" orient="horz" pos="2093">
          <p15:clr>
            <a:srgbClr val="A4A3A4"/>
          </p15:clr>
        </p15:guide>
        <p15:guide id="5" orient="horz" pos="453">
          <p15:clr>
            <a:srgbClr val="A4A3A4"/>
          </p15:clr>
        </p15:guide>
        <p15:guide id="6" orient="horz" pos="3001">
          <p15:clr>
            <a:srgbClr val="A4A3A4"/>
          </p15:clr>
        </p15:guide>
        <p15:guide id="7" pos="5616">
          <p15:clr>
            <a:srgbClr val="A4A3A4"/>
          </p15:clr>
        </p15:guide>
        <p15:guide id="8" pos="136">
          <p15:clr>
            <a:srgbClr val="A4A3A4"/>
          </p15:clr>
        </p15:guide>
        <p15:guide id="9" pos="3562">
          <p15:clr>
            <a:srgbClr val="A4A3A4"/>
          </p15:clr>
        </p15:guide>
        <p15:guide id="10" pos="4453">
          <p15:clr>
            <a:srgbClr val="A4A3A4"/>
          </p15:clr>
        </p15:guide>
        <p15:guide id="11" pos="5163">
          <p15:clr>
            <a:srgbClr val="A4A3A4"/>
          </p15:clr>
        </p15:guide>
        <p15:guide id="12" pos="4632">
          <p15:clr>
            <a:srgbClr val="A4A3A4"/>
          </p15:clr>
        </p15:guide>
        <p15:guide id="13" pos="58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4E"/>
    <a:srgbClr val="4E4E4E"/>
    <a:srgbClr val="404040"/>
    <a:srgbClr val="004C97"/>
    <a:srgbClr val="63666A"/>
    <a:srgbClr val="99D6EA"/>
    <a:srgbClr val="505050"/>
    <a:srgbClr val="A7A8AA"/>
    <a:srgbClr val="003087"/>
    <a:srgbClr val="0F2D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3"/>
  </p:normalViewPr>
  <p:slideViewPr>
    <p:cSldViewPr snapToGrid="0" snapToObjects="1" showGuides="1">
      <p:cViewPr varScale="1">
        <p:scale>
          <a:sx n="114" d="100"/>
          <a:sy n="114" d="100"/>
        </p:scale>
        <p:origin x="78" y="168"/>
      </p:cViewPr>
      <p:guideLst>
        <p:guide orient="horz" pos="3107"/>
        <p:guide orient="horz" pos="1274"/>
        <p:guide orient="horz" pos="114"/>
        <p:guide orient="horz" pos="2093"/>
        <p:guide orient="horz" pos="453"/>
        <p:guide orient="horz" pos="3001"/>
        <p:guide pos="5616"/>
        <p:guide pos="136"/>
        <p:guide pos="3562"/>
        <p:guide pos="4453"/>
        <p:guide pos="5163"/>
        <p:guide pos="4632"/>
        <p:guide pos="58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DBB872F3-6144-3148-BC13-C063BA20AE80}" type="datetimeFigureOut">
              <a:rPr lang="en-US"/>
              <a:pPr>
                <a:defRPr/>
              </a:pPr>
              <a:t>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0ACDB0ED-0BEE-9846-B9EA-5C7BFF0628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645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531CFD29-8380-B24A-89EC-384D8B8A981B}" type="datetimeFigureOut">
              <a:rPr lang="en-US"/>
              <a:pPr>
                <a:defRPr/>
              </a:pPr>
              <a:t>1/25/2024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CAD08E57-B576-F641-BEA6-C3D752DF7F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400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Geneva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 descr="14-0218-16D.lr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24" b="29524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4293441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Bottom: Content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795338"/>
            <a:ext cx="3027894" cy="376700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3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3542715" y="795339"/>
            <a:ext cx="5347605" cy="3767006"/>
          </a:xfrm>
          <a:prstGeom prst="rect">
            <a:avLst/>
          </a:prstGeom>
        </p:spPr>
        <p:txBody>
          <a:bodyPr lIns="0" tIns="0" rIns="0" bIns="0"/>
          <a:lstStyle>
            <a:lvl1pPr marL="230188" indent="-230188">
              <a:spcBef>
                <a:spcPts val="984"/>
              </a:spcBef>
              <a:defRPr sz="1800">
                <a:solidFill>
                  <a:srgbClr val="505050"/>
                </a:solidFill>
              </a:defRPr>
            </a:lvl1pPr>
            <a:lvl2pPr marL="514350" indent="-230188">
              <a:spcBef>
                <a:spcPts val="984"/>
              </a:spcBef>
              <a:defRPr sz="1600">
                <a:solidFill>
                  <a:srgbClr val="505050"/>
                </a:solidFill>
              </a:defRPr>
            </a:lvl2pPr>
            <a:lvl3pPr marL="806450" indent="-228600">
              <a:spcBef>
                <a:spcPts val="984"/>
              </a:spcBef>
              <a:defRPr sz="1500">
                <a:solidFill>
                  <a:srgbClr val="505050"/>
                </a:solidFill>
              </a:defRPr>
            </a:lvl3pPr>
            <a:lvl4pPr marL="1087438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4pPr>
            <a:lvl5pPr marL="1370013" indent="-228600">
              <a:spcBef>
                <a:spcPts val="984"/>
              </a:spcBef>
              <a:buFont typeface="Arial"/>
              <a:buChar char="•"/>
              <a:defRPr sz="14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6"/>
          </p:nvPr>
        </p:nvSpPr>
        <p:spPr>
          <a:xfrm>
            <a:off x="736827" y="4878161"/>
            <a:ext cx="675368" cy="180975"/>
          </a:xfrm>
        </p:spPr>
        <p:txBody>
          <a:bodyPr/>
          <a:lstStyle>
            <a:lvl1pPr>
              <a:defRPr sz="900" smtClean="0"/>
            </a:lvl1pPr>
          </a:lstStyle>
          <a:p>
            <a:pPr>
              <a:defRPr/>
            </a:pPr>
            <a:fld id="{09EA2773-F02A-CC43-B1C5-479A1F34EDA7}" type="datetime1">
              <a:rPr lang="en-US" smtClean="0"/>
              <a:pPr>
                <a:defRPr/>
              </a:pPr>
              <a:t>1/25/2024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7"/>
          </p:nvPr>
        </p:nvSpPr>
        <p:spPr>
          <a:xfrm>
            <a:off x="1530604" y="4878161"/>
            <a:ext cx="6262119" cy="187523"/>
          </a:xfrm>
        </p:spPr>
        <p:txBody>
          <a:bodyPr/>
          <a:lstStyle>
            <a:lvl1pPr>
              <a:defRPr sz="900" dirty="0" smtClean="0"/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 sz="900" smtClean="0"/>
            </a:lvl1pPr>
          </a:lstStyle>
          <a:p>
            <a:pPr>
              <a:defRPr/>
            </a:pPr>
            <a:fld id="{979A04A2-726F-2143-A443-7788AF27176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28600" y="350974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836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Bottom: Pictur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224073" y="796397"/>
            <a:ext cx="8686800" cy="2795038"/>
          </a:xfrm>
          <a:prstGeom prst="rect">
            <a:avLst/>
          </a:prstGeom>
        </p:spPr>
        <p:txBody>
          <a:bodyPr lIns="0" tIns="0" rIns="0" bIns="0" rtlCol="0">
            <a:normAutofit/>
          </a:bodyPr>
          <a:lstStyle>
            <a:lvl1pPr marL="0" indent="0">
              <a:buNone/>
              <a:defRPr sz="1300">
                <a:solidFill>
                  <a:srgbClr val="50505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224073" y="3774987"/>
            <a:ext cx="8686800" cy="8184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3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4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8FEA58B7-095F-6844-8E3C-8A1DDD22BF89}" type="datetime1">
              <a:rPr lang="en-US" smtClean="0"/>
              <a:pPr>
                <a:defRPr/>
              </a:pPr>
              <a:t>1/25/2024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3" y="4878161"/>
            <a:ext cx="625195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28600" y="349268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915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6827" y="4878161"/>
            <a:ext cx="675368" cy="180975"/>
          </a:xfrm>
        </p:spPr>
        <p:txBody>
          <a:bodyPr/>
          <a:lstStyle>
            <a:lvl1pPr>
              <a:defRPr sz="900"/>
            </a:lvl1pPr>
          </a:lstStyle>
          <a:p>
            <a:pPr>
              <a:defRPr/>
            </a:pPr>
            <a:fld id="{3C7E1B65-1920-CF40-87B8-818D6517E0EA}" type="datetime1">
              <a:rPr lang="en-US" smtClean="0"/>
              <a:pPr>
                <a:defRPr/>
              </a:pPr>
              <a:t>1/25/2024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30605" y="4878161"/>
            <a:ext cx="6260399" cy="182155"/>
          </a:xfrm>
        </p:spPr>
        <p:txBody>
          <a:bodyPr/>
          <a:lstStyle>
            <a:lvl1pPr>
              <a:defRPr sz="900"/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22250" y="355599"/>
            <a:ext cx="8675688" cy="4263293"/>
          </a:xfrm>
          <a:prstGeom prst="rect">
            <a:avLst/>
          </a:prstGeom>
        </p:spPr>
        <p:txBody>
          <a:bodyPr vert="horz"/>
          <a:lstStyle>
            <a:lvl1pPr marL="230188" indent="-230188">
              <a:defRPr sz="14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2215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Bottom: Extra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38FDACF-6E1B-814B-BDB6-B66F2ED862D6}" type="datetime1">
              <a:rPr lang="en-US" smtClean="0"/>
              <a:t>1/25/2024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30603" y="4878161"/>
            <a:ext cx="6272278" cy="182155"/>
          </a:xfrm>
        </p:spPr>
        <p:txBody>
          <a:bodyPr/>
          <a:lstStyle/>
          <a:p>
            <a:pPr>
              <a:defRPr/>
            </a:pPr>
            <a:r>
              <a:rPr lang="en-US" dirty="0"/>
              <a:t>Presenter | Presentation Title or Meeting Title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28600" y="349268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228600" y="209593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2002331" y="209593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14"/>
          <p:cNvSpPr>
            <a:spLocks noGrp="1"/>
          </p:cNvSpPr>
          <p:nvPr>
            <p:ph type="pic" sz="quarter" idx="21"/>
          </p:nvPr>
        </p:nvSpPr>
        <p:spPr>
          <a:xfrm>
            <a:off x="3776111" y="209593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14"/>
          <p:cNvSpPr>
            <a:spLocks noGrp="1"/>
          </p:cNvSpPr>
          <p:nvPr>
            <p:ph type="pic" sz="quarter" idx="22"/>
          </p:nvPr>
        </p:nvSpPr>
        <p:spPr>
          <a:xfrm>
            <a:off x="5557362" y="209593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23671" y="209593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228600" y="788399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2002331" y="788399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3776111" y="788399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5557362" y="788399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14"/>
          <p:cNvSpPr>
            <a:spLocks noGrp="1"/>
          </p:cNvSpPr>
          <p:nvPr>
            <p:ph type="pic" sz="quarter" idx="18"/>
          </p:nvPr>
        </p:nvSpPr>
        <p:spPr>
          <a:xfrm>
            <a:off x="7323671" y="788399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14"/>
          <p:cNvSpPr>
            <a:spLocks noGrp="1"/>
          </p:cNvSpPr>
          <p:nvPr>
            <p:ph type="pic" sz="quarter" idx="24"/>
          </p:nvPr>
        </p:nvSpPr>
        <p:spPr>
          <a:xfrm>
            <a:off x="228600" y="339586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14"/>
          <p:cNvSpPr>
            <a:spLocks noGrp="1"/>
          </p:cNvSpPr>
          <p:nvPr>
            <p:ph type="pic" sz="quarter" idx="25"/>
          </p:nvPr>
        </p:nvSpPr>
        <p:spPr>
          <a:xfrm>
            <a:off x="2002331" y="339586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776111" y="339586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14"/>
          <p:cNvSpPr>
            <a:spLocks noGrp="1"/>
          </p:cNvSpPr>
          <p:nvPr>
            <p:ph type="pic" sz="quarter" idx="27"/>
          </p:nvPr>
        </p:nvSpPr>
        <p:spPr>
          <a:xfrm>
            <a:off x="5557362" y="339586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14"/>
          <p:cNvSpPr>
            <a:spLocks noGrp="1"/>
          </p:cNvSpPr>
          <p:nvPr>
            <p:ph type="pic" sz="quarter" idx="28"/>
          </p:nvPr>
        </p:nvSpPr>
        <p:spPr>
          <a:xfrm>
            <a:off x="7323671" y="3395868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16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rcRect t="31279" b="31279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2373966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/>
          <a:srcRect t="18330" b="40718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2511568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/>
          <a:srcRect t="14644" b="44456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3951907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/>
          <a:srcRect t="19861" b="39239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426473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/>
          <a:srcRect t="42966" b="16134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256609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41927" y="3996570"/>
            <a:ext cx="4921467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6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24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rcRect l="29" r="29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5670218" y="4291754"/>
            <a:ext cx="3257550" cy="0"/>
          </a:xfrm>
          <a:prstGeom prst="line">
            <a:avLst/>
          </a:prstGeom>
          <a:ln w="28575" cmpd="sng">
            <a:solidFill>
              <a:srgbClr val="99D6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5665202" y="4052009"/>
            <a:ext cx="31437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Helvetica"/>
                <a:cs typeface="Helvetica"/>
              </a:rPr>
              <a:t>In partnership with:   </a:t>
            </a:r>
          </a:p>
        </p:txBody>
      </p:sp>
    </p:spTree>
    <p:extLst>
      <p:ext uri="{BB962C8B-B14F-4D97-AF65-F5344CB8AC3E}">
        <p14:creationId xmlns:p14="http://schemas.microsoft.com/office/powerpoint/2010/main" val="2138156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Bottom: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28603" y="796397"/>
            <a:ext cx="8672513" cy="3794522"/>
          </a:xfrm>
          <a:prstGeom prst="rect">
            <a:avLst/>
          </a:prstGeom>
        </p:spPr>
        <p:txBody>
          <a:bodyPr lIns="0" tIns="0" rIns="0" bIns="0"/>
          <a:lstStyle>
            <a:lvl1pPr marL="230188" indent="-230188">
              <a:spcBef>
                <a:spcPts val="984"/>
              </a:spcBef>
              <a:defRPr sz="18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600">
                <a:solidFill>
                  <a:srgbClr val="505050"/>
                </a:solidFill>
              </a:defRPr>
            </a:lvl2pPr>
            <a:lvl3pPr marL="803275" indent="-230188">
              <a:spcBef>
                <a:spcPts val="984"/>
              </a:spcBef>
              <a:defRPr sz="1500">
                <a:solidFill>
                  <a:srgbClr val="505050"/>
                </a:solidFill>
              </a:defRPr>
            </a:lvl3pPr>
            <a:lvl4pPr marL="1085850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4pPr>
            <a:lvl5pPr marL="1370013" indent="-230188">
              <a:spcBef>
                <a:spcPts val="984"/>
              </a:spcBef>
              <a:buFont typeface="Arial"/>
              <a:buChar char="•"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28600" y="349268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1/25/2024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3" y="4878161"/>
            <a:ext cx="626211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22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Bottom: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sz="half" idx="13"/>
          </p:nvPr>
        </p:nvSpPr>
        <p:spPr>
          <a:xfrm>
            <a:off x="228601" y="796397"/>
            <a:ext cx="4206240" cy="2725341"/>
          </a:xfrm>
          <a:prstGeom prst="rect">
            <a:avLst/>
          </a:prstGeom>
        </p:spPr>
        <p:txBody>
          <a:bodyPr lIns="0" tIns="0" rIns="0" bIns="0"/>
          <a:lstStyle>
            <a:lvl1pPr marL="230188" indent="-230188">
              <a:spcBef>
                <a:spcPts val="984"/>
              </a:spcBef>
              <a:defRPr sz="18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600">
                <a:solidFill>
                  <a:srgbClr val="505050"/>
                </a:solidFill>
              </a:defRPr>
            </a:lvl2pPr>
            <a:lvl3pPr marL="803275" indent="-230188">
              <a:spcBef>
                <a:spcPts val="984"/>
              </a:spcBef>
              <a:defRPr sz="1500">
                <a:solidFill>
                  <a:srgbClr val="505050"/>
                </a:solidFill>
              </a:defRPr>
            </a:lvl3pPr>
            <a:lvl4pPr marL="1085850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4pPr>
            <a:lvl5pPr marL="1370013" indent="-230188">
              <a:spcBef>
                <a:spcPts val="984"/>
              </a:spcBef>
              <a:buFont typeface="Arial"/>
              <a:buChar char="•"/>
              <a:defRPr sz="14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4692455" y="796397"/>
            <a:ext cx="4215383" cy="2725341"/>
          </a:xfrm>
          <a:prstGeom prst="rect">
            <a:avLst/>
          </a:prstGeom>
        </p:spPr>
        <p:txBody>
          <a:bodyPr lIns="0" tIns="0" rIns="0" bIns="0"/>
          <a:lstStyle>
            <a:lvl1pPr marL="230188" indent="-230188">
              <a:spcBef>
                <a:spcPts val="984"/>
              </a:spcBef>
              <a:defRPr sz="18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600">
                <a:solidFill>
                  <a:srgbClr val="505050"/>
                </a:solidFill>
              </a:defRPr>
            </a:lvl2pPr>
            <a:lvl3pPr marL="806450" indent="-228600">
              <a:spcBef>
                <a:spcPts val="984"/>
              </a:spcBef>
              <a:defRPr sz="1500">
                <a:solidFill>
                  <a:srgbClr val="505050"/>
                </a:solidFill>
              </a:defRPr>
            </a:lvl3pPr>
            <a:lvl4pPr marL="1087438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4pPr>
            <a:lvl5pPr marL="1370013" indent="-228600">
              <a:spcBef>
                <a:spcPts val="984"/>
              </a:spcBef>
              <a:buFont typeface="Arial"/>
              <a:buChar char="•"/>
              <a:defRPr sz="14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9365" y="3641561"/>
            <a:ext cx="4205476" cy="9493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3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92452" y="3641561"/>
            <a:ext cx="4206239" cy="9493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3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B099EE7B-C01A-E94A-AA76-2F04CF97FC05}" type="datetime1">
              <a:rPr lang="en-US" smtClean="0"/>
              <a:pPr>
                <a:defRPr/>
              </a:pPr>
              <a:t>1/25/2024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2" y="4878161"/>
            <a:ext cx="626211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28600" y="349268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580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E2EF4938-6162-EE4E-9ED3-73016E21644A}" type="datetime1">
              <a:rPr lang="en-US" smtClean="0"/>
              <a:pPr>
                <a:defRPr/>
              </a:pPr>
              <a:t>1/25/2024</a:t>
            </a:fld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5" y="4878161"/>
            <a:ext cx="6260399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Date Placeholder 3"/>
          <p:cNvSpPr txBox="1">
            <a:spLocks/>
          </p:cNvSpPr>
          <p:nvPr/>
        </p:nvSpPr>
        <p:spPr>
          <a:xfrm>
            <a:off x="6450016" y="3358114"/>
            <a:ext cx="1076325" cy="1809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9pPr>
          </a:lstStyle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AEAF8D7-9E97-AA4D-8487-CA2D4C7C0B0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15900" y="4670857"/>
            <a:ext cx="8699500" cy="202387"/>
            <a:chOff x="600217" y="6229673"/>
            <a:chExt cx="8297721" cy="25738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4D3D112-DF9B-9A4D-8B9D-29CE3CAF3F88}"/>
                </a:ext>
              </a:extLst>
            </p:cNvPr>
            <p:cNvCxnSpPr/>
            <p:nvPr userDrawn="1"/>
          </p:nvCxnSpPr>
          <p:spPr>
            <a:xfrm>
              <a:off x="600217" y="6357936"/>
              <a:ext cx="7190785" cy="0"/>
            </a:xfrm>
            <a:prstGeom prst="line">
              <a:avLst/>
            </a:prstGeom>
            <a:ln w="76200" cmpd="sng">
              <a:solidFill>
                <a:srgbClr val="99D6E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Picture 6" descr="FermiLogo_RGB_NALBlue.png">
              <a:extLst>
                <a:ext uri="{FF2B5EF4-FFF2-40B4-BE49-F238E27FC236}">
                  <a16:creationId xmlns:a16="http://schemas.microsoft.com/office/drawing/2014/main" id="{6D02763F-40A7-9F4E-9117-02DB77597369}"/>
                </a:ext>
              </a:extLst>
            </p:cNvPr>
            <p:cNvPicPr>
              <a:picLocks/>
            </p:cNvPicPr>
            <p:nvPr userDrawn="1"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3781" y="6229673"/>
              <a:ext cx="1044157" cy="2573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9" r:id="rId1"/>
    <p:sldLayoutId id="2147484123" r:id="rId2"/>
    <p:sldLayoutId id="2147484124" r:id="rId3"/>
    <p:sldLayoutId id="2147484125" r:id="rId4"/>
    <p:sldLayoutId id="2147484126" r:id="rId5"/>
    <p:sldLayoutId id="2147484127" r:id="rId6"/>
    <p:sldLayoutId id="2147484128" r:id="rId7"/>
    <p:sldLayoutId id="2147484104" r:id="rId8"/>
    <p:sldLayoutId id="2147484105" r:id="rId9"/>
    <p:sldLayoutId id="2147484120" r:id="rId10"/>
    <p:sldLayoutId id="2147484103" r:id="rId11"/>
    <p:sldLayoutId id="2147484122" r:id="rId12"/>
    <p:sldLayoutId id="2147484116" r:id="rId13"/>
  </p:sldLayoutIdLst>
  <p:hf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1700" b="1" kern="1200">
          <a:solidFill>
            <a:srgbClr val="2E5286"/>
          </a:solidFill>
          <a:latin typeface="Helvetica"/>
          <a:ea typeface="Geneva" charset="0"/>
          <a:cs typeface="ＭＳ Ｐゴシック" charset="0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rgbClr val="7F7F7F"/>
          </a:solidFill>
          <a:latin typeface="Helvetica"/>
          <a:ea typeface="Geneva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4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2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2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14F8D8-99C8-CC1F-AFFF-DFB3F4EF07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048C8-0953-A559-2BB8-564126FCA6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109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7C79AD2-CF49-B654-6628-7052D66AE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3" y="796397"/>
            <a:ext cx="4293063" cy="3794522"/>
          </a:xfrm>
        </p:spPr>
        <p:txBody>
          <a:bodyPr/>
          <a:lstStyle/>
          <a:p>
            <a:r>
              <a:rPr lang="en-US" dirty="0"/>
              <a:t>A two-step reaction is used to model the Nb electropolishing.</a:t>
            </a:r>
          </a:p>
          <a:p>
            <a:pPr lvl="1"/>
            <a:r>
              <a:rPr lang="en-US" dirty="0"/>
              <a:t>Oxidation of metallic Nb to Nb(V)</a:t>
            </a:r>
          </a:p>
          <a:p>
            <a:pPr lvl="1"/>
            <a:r>
              <a:rPr lang="en-US" dirty="0"/>
              <a:t>Dissolution of Nb(V) into the electrolyte</a:t>
            </a:r>
          </a:p>
          <a:p>
            <a:r>
              <a:rPr lang="en-US" dirty="0"/>
              <a:t>The variable Θ is the fraction of the electrode covered by Nb(V).</a:t>
            </a:r>
          </a:p>
          <a:p>
            <a:r>
              <a:rPr lang="en-US" dirty="0"/>
              <a:t>The variable β is the surface density of reaction sites available.</a:t>
            </a:r>
          </a:p>
          <a:p>
            <a:r>
              <a:rPr lang="en-US" dirty="0" err="1"/>
              <a:t>K</a:t>
            </a:r>
            <a:r>
              <a:rPr lang="en-US" baseline="-25000" dirty="0" err="1"/>
              <a:t>n</a:t>
            </a:r>
            <a:r>
              <a:rPr lang="en-US" dirty="0"/>
              <a:t> is the forward or reverse reaction rate constant of the n-</a:t>
            </a:r>
            <a:r>
              <a:rPr lang="en-US" dirty="0" err="1"/>
              <a:t>th</a:t>
            </a:r>
            <a:r>
              <a:rPr lang="en-US" dirty="0"/>
              <a:t> reaction step.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61C7A6-3FC2-B078-3FF6-443586EBC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Physiochemical Model of Nb Electropolishing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CCD0C-7BFB-4B20-BB8E-6B78F6A210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EEE64-ACAC-C936-60B1-5BA3170F25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D238F-48D4-E5C9-295A-5ED3219DA2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79A240-5A6B-5BF6-F30A-1DB7E5AD1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704" y="823875"/>
            <a:ext cx="1914539" cy="6477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328E73-376C-1CB4-53D1-F950C4AE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472" y="1561998"/>
            <a:ext cx="3524276" cy="8477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8BDDA9-D3FA-A3F2-CA2D-498CB20B92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3986" y="2452711"/>
            <a:ext cx="2438418" cy="13525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B9951AE-58DB-B864-B638-33EB628544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5315" y="3836773"/>
            <a:ext cx="1997089" cy="75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45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8DE337F-1C6B-6B4D-DE8B-1EFC2DA48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3" y="796397"/>
            <a:ext cx="4095747" cy="379452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555158-B43A-2854-8929-2D65FC292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EA9B1-96FA-857C-9458-41B0FFF151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0B39B-B869-83FB-4F24-97B7F40A3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4566E-B262-45B9-D1B2-E9003F2097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C4DDB7C-2AF7-EA39-4CBD-A3F27DEFC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5673" y="1252492"/>
            <a:ext cx="3976381" cy="385576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4ACB671-70A3-DBD6-4213-4F4B67AEC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60" y="130158"/>
            <a:ext cx="2513159" cy="108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177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858FC05-4F43-61F6-4633-4111962E8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4" y="796397"/>
            <a:ext cx="5886970" cy="236625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CEA45E-B448-E7AA-CC4C-9743861DB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88A46-2169-B7FE-D4B4-8E25F7F2CD9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D9F01-C670-DF17-DB10-67C02B854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8292A-C3DB-1483-5722-C367FEAE6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67F401-B7AE-112A-F8CB-D971C4132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658" y="3288871"/>
            <a:ext cx="2438418" cy="1352560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D3D42252-EEB5-5004-B5A5-85A0DB8230F8}"/>
              </a:ext>
            </a:extLst>
          </p:cNvPr>
          <p:cNvSpPr/>
          <p:nvPr/>
        </p:nvSpPr>
        <p:spPr>
          <a:xfrm>
            <a:off x="5343787" y="3691156"/>
            <a:ext cx="771787" cy="52011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4E718CB-7F51-6118-DD61-B75F8A25B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802" y="8357"/>
            <a:ext cx="2521757" cy="5105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96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539B97-C4A9-6157-0E49-3E95F0318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4" y="796397"/>
            <a:ext cx="6046362" cy="379452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B3DA14-63F4-45E6-C50E-8DA977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72535-6548-DD6F-4F4F-EB81145F577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6DE85-A84B-A5FF-71F3-9A182B4910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FE840-95A7-8E02-BFED-E9790DDF5B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CD5A7A-1EB8-DF59-44C0-375189469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2073" y="0"/>
            <a:ext cx="256129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334111"/>
      </p:ext>
    </p:extLst>
  </p:cSld>
  <p:clrMapOvr>
    <a:masterClrMapping/>
  </p:clrMapOvr>
</p:sld>
</file>

<file path=ppt/theme/theme1.xml><?xml version="1.0" encoding="utf-8"?>
<a:theme xmlns:a="http://schemas.openxmlformats.org/drawingml/2006/main" name="Fermilab_PPT_090915">
  <a:themeElements>
    <a:clrScheme name="Fermilab 1">
      <a:dk1>
        <a:srgbClr val="003087"/>
      </a:dk1>
      <a:lt1>
        <a:srgbClr val="FFFFFF"/>
      </a:lt1>
      <a:dk2>
        <a:srgbClr val="003087"/>
      </a:dk2>
      <a:lt2>
        <a:srgbClr val="FFFFFF"/>
      </a:lt2>
      <a:accent1>
        <a:srgbClr val="99D6EA"/>
      </a:accent1>
      <a:accent2>
        <a:srgbClr val="DB720C"/>
      </a:accent2>
      <a:accent3>
        <a:srgbClr val="519A24"/>
      </a:accent3>
      <a:accent4>
        <a:srgbClr val="AF272F"/>
      </a:accent4>
      <a:accent5>
        <a:srgbClr val="00B5E2"/>
      </a:accent5>
      <a:accent6>
        <a:srgbClr val="50505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CFD392F2-85A0-4A84-A0AD-B3BABF9031FF}" vid="{CE0A0621-7B09-4BA0-B664-DEC6032F9F9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Fermi_Template</Template>
  <TotalTime>14707</TotalTime>
  <Words>113</Words>
  <Application>Microsoft Office PowerPoint</Application>
  <PresentationFormat>On-screen Show (16:9)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Helvetica</vt:lpstr>
      <vt:lpstr>Fermilab_PPT_090915</vt:lpstr>
      <vt:lpstr>PowerPoint Presentation</vt:lpstr>
      <vt:lpstr>A Physiochemical Model of Nb Electropolishing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Viklund</dc:creator>
  <cp:lastModifiedBy>Eric Viklund</cp:lastModifiedBy>
  <cp:revision>5</cp:revision>
  <cp:lastPrinted>2014-01-20T19:40:21Z</cp:lastPrinted>
  <dcterms:created xsi:type="dcterms:W3CDTF">2024-01-25T18:35:20Z</dcterms:created>
  <dcterms:modified xsi:type="dcterms:W3CDTF">2024-02-04T23:43:04Z</dcterms:modified>
</cp:coreProperties>
</file>

<file path=docProps/thumbnail.jpeg>
</file>